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154E7-7C57-85E9-3FF7-B4338CD24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442C8E-2262-3EFC-EFDB-31111378D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E45E1A-9440-A9B8-5C95-F073FC98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F21-0518-442C-9341-87D55BC579C5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92DF6E-6C5B-3823-F850-1C76FFA7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17881F-A77F-A03F-88DE-6390250C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D884-4190-494C-A032-8BBB6687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5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66B45-0326-841A-E7E6-EA6F1A34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3185E6-983B-C9FB-FE1C-6BC166042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A8C576-0884-F472-7137-558BA19C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F21-0518-442C-9341-87D55BC579C5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75F508-599E-0C67-7E0E-4210E20CD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292C28-4C7A-F9A8-AAB1-3B6BBA15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D884-4190-494C-A032-8BBB6687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2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7BA317-CE48-9E65-016F-A7FB1CBA9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07F690-0AFF-CC97-5CA5-A1217D3EE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FCE887-5F33-8139-60BA-4F43B6DA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F21-0518-442C-9341-87D55BC579C5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D4BCD-C8D9-B7F0-FAEF-80A45119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88A1E6-B160-288B-35FF-71170A04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D884-4190-494C-A032-8BBB6687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4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23763-8685-2C89-F2FC-F3EED352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382A48-1DF6-B712-C33A-C89579715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4EC319-CAF2-DF17-FA94-91038BAE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F21-0518-442C-9341-87D55BC579C5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D70E9-8C6B-764B-4F7E-60979194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DBF931-2AF2-D680-7743-27217543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D884-4190-494C-A032-8BBB6687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6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08DC6-149E-9CDF-83BC-F1CB8912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F44696-E696-D67E-A616-C4CEE3624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65F5C5-61A3-4516-2EEC-8C05D4B63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F21-0518-442C-9341-87D55BC579C5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156CE-CC50-B5E7-FB64-56C08F1B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676938-429D-8CBF-9BFE-3D4AFC87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D884-4190-494C-A032-8BBB6687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8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71BEC-963B-EA9F-E8F7-3FAF36D1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847143-B282-D613-E9F2-599B84C57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51827E-986E-DCEB-5CE3-B29C5389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5F0BB4-977A-57E1-D243-60257646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F21-0518-442C-9341-87D55BC579C5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8569A6-C288-F64D-C9CC-96185183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34266C-4AD1-DC58-4F0C-8F575380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D884-4190-494C-A032-8BBB6687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BC71D-9B45-03C7-2377-0354D968D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CA5D44-E009-B7C9-3F39-18DC31182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DB9387-7601-B92A-3579-97A36D9B7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998F6D-7D26-3687-A1B6-47363FCCB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A50872-4FD7-49E1-370A-886202865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08F87C-6853-6FB5-3AC1-B673D3E6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F21-0518-442C-9341-87D55BC579C5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85EC1B-C22E-D18D-E0F2-E1D3455F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09109A-DDCE-B98B-8B84-A13E1E3D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D884-4190-494C-A032-8BBB6687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3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4F0D7-09C1-B0B6-C39E-54604D4A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B32988-3679-BD28-B298-2C4581D1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F21-0518-442C-9341-87D55BC579C5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FAB462-9104-FE32-FA79-A873AA59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DE5DCA-C3AB-1920-5CD1-814193AE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D884-4190-494C-A032-8BBB6687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05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A82C06-FFE5-9BDB-9AA4-13ACE9C9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F21-0518-442C-9341-87D55BC579C5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E9DB33-2395-B1B6-7E3D-F8BFEC95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35860B-DBF2-0EC7-B205-2E4F869A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D884-4190-494C-A032-8BBB6687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0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4C8FB-DD9E-CA53-5CBA-861F8DF1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F176BD-EC86-7FEC-E7F2-0BE5FF5D8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C05EAB-F706-586D-7432-80258149E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69DBA3-9AE4-68B7-62CF-3D1705D92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F21-0518-442C-9341-87D55BC579C5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2453DC-C8C1-0D9A-27FA-C6905DC8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E2059-9D57-0825-C504-44AAE7E8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D884-4190-494C-A032-8BBB6687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4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4CDD0-2579-0369-C9A1-2565DF04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222E94-C123-7B2E-B957-694FC8F3A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BB00A4-D474-D0B1-9E29-E90612779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7DA5A9-9C6D-442E-DFDF-84AF5DDD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F21-0518-442C-9341-87D55BC579C5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9FD114-E2D1-FA58-4A91-9D9B03198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2EB725-7F8B-22C8-CA4A-DBE090FE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D884-4190-494C-A032-8BBB6687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8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F3C32-6806-C2EB-A6E6-286802DC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F51AB6-8C0A-6225-0EC0-C6FDE97D9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E56525-22E9-802C-0951-BB8B5FACF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FFF21-0518-442C-9341-87D55BC579C5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CB60E-4195-BE41-1E26-65DAA97A3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D30606-7186-084D-D8E5-6F2E3B6C1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9D884-4190-494C-A032-8BBB6687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9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EF39BC-268E-7130-C7E7-A76C9F71179F}"/>
              </a:ext>
            </a:extLst>
          </p:cNvPr>
          <p:cNvSpPr txBox="1"/>
          <p:nvPr/>
        </p:nvSpPr>
        <p:spPr>
          <a:xfrm>
            <a:off x="921709" y="118149"/>
            <a:ext cx="1006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ПАМЯТКА О ПРАВИЛАХ ПРОВЕДЕНИЯ ЕДИНОГО ГОСУДАРСТВЕННОГО ЭКЗАМЕНА (ЕГЭ) В 2025 ГОДУ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6E12D-AC6C-0B01-E31B-38D4D572868A}"/>
              </a:ext>
            </a:extLst>
          </p:cNvPr>
          <p:cNvSpPr txBox="1"/>
          <p:nvPr/>
        </p:nvSpPr>
        <p:spPr>
          <a:xfrm>
            <a:off x="150830" y="478564"/>
            <a:ext cx="10378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2025 году основной период ЕГЭ проводится с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мая по 11 июня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день экзамена ученики прибывают в пункт проведения экзамена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(ППЭ)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заблаговременно с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паспортом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Вход в ППЭ начинается с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09:00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ЕГЭ по всем учебным предметам начинается в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10:00. Время ожидания начала экзамена в классе не должно превышать 30 </a:t>
            </a:r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минут.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036ED-F9C7-9EDF-CC68-D25EF1C75F06}"/>
              </a:ext>
            </a:extLst>
          </p:cNvPr>
          <p:cNvSpPr txBox="1"/>
          <p:nvPr/>
        </p:nvSpPr>
        <p:spPr>
          <a:xfrm>
            <a:off x="921710" y="1272553"/>
            <a:ext cx="11101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ЭКЗАМЕНА В АУДИТОРИИ УЧАСТНИКАМ ЗАПРЕЩАЕТСЯ:</a:t>
            </a:r>
          </a:p>
          <a:p>
            <a:pPr algn="just">
              <a:lnSpc>
                <a:spcPts val="1620"/>
              </a:lnSpc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общаться между собой; иметь </a:t>
            </a:r>
            <a:r>
              <a:rPr lang="ru-RU" sz="135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себе 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личные вещи, за исключением ручки с черными чернилами, паспорта, средств обучения и воспитания, разрешенных к использованию по отдельным предметам (калькулятор, словарь и др.), лекарств (при необходимости); продуктов питания и питьевой воды, черновиков, выданных в ППЭ, специальных технических средств (для лиц с ограниченными возможностями здоровья и инвалидов).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5F1C4-9CB6-6F40-B3B0-A2C67D0E775C}"/>
              </a:ext>
            </a:extLst>
          </p:cNvPr>
          <p:cNvSpPr txBox="1"/>
          <p:nvPr/>
        </p:nvSpPr>
        <p:spPr>
          <a:xfrm>
            <a:off x="136011" y="3266064"/>
            <a:ext cx="11836366" cy="110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lnSpc>
                <a:spcPts val="1560"/>
              </a:lnSpc>
              <a:buNone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Ученик, не завершивший работу </a:t>
            </a:r>
            <a: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состоянию здоровья и иным объективным причинам, может досрочно покинуть ППЭ, о чем составляется акт, который является основанием повторного допуска к сдаче экзамена в резервные дни. </a:t>
            </a:r>
          </a:p>
          <a:p>
            <a:pPr indent="360000" algn="just">
              <a:lnSpc>
                <a:spcPts val="1560"/>
              </a:lnSpc>
              <a:buNone/>
            </a:pPr>
            <a: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 признается </a:t>
            </a:r>
            <a:r>
              <a:rPr lang="ru-RU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успешно</a:t>
            </a:r>
            <a: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прошедшим ЕГЭ, если по обязательным предметам он набрал количество баллов не ниже минимального, определяемого Рособрнадзором, а при сдаче ЕГЭ по математике базового уровня получил отметку не ниже «3». </a:t>
            </a:r>
          </a:p>
          <a:p>
            <a:pPr indent="360000" algn="just">
              <a:lnSpc>
                <a:spcPts val="1560"/>
              </a:lnSpc>
            </a:pPr>
            <a: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ЕГЭ утверждаются председателем государственной экзаменационной комиссии и передаются в школы для ознакомления участников.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A1F62B-EB94-3B00-2852-7A7EB40F62A6}"/>
              </a:ext>
            </a:extLst>
          </p:cNvPr>
          <p:cNvSpPr txBox="1"/>
          <p:nvPr/>
        </p:nvSpPr>
        <p:spPr>
          <a:xfrm>
            <a:off x="150829" y="4390745"/>
            <a:ext cx="11947763" cy="2131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lnSpc>
                <a:spcPts val="1560"/>
              </a:lnSpc>
              <a:buNone/>
            </a:pPr>
            <a:r>
              <a:rPr lang="ru-RU" sz="13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Экзаменуемый имеет право подать апелляцию о нарушении </a:t>
            </a:r>
            <a:r>
              <a:rPr lang="ru-RU" sz="13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порядка проведения</a:t>
            </a:r>
            <a:r>
              <a:rPr lang="ru-RU" sz="13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lang="ru-RU" sz="13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(или) о несогласии с выставленными баллами </a:t>
            </a:r>
            <a:r>
              <a:rPr lang="ru-RU" sz="13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апелляционную комиссию. </a:t>
            </a:r>
            <a:r>
              <a:rPr lang="ru-RU" sz="1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рассматриваются</a:t>
            </a:r>
            <a:r>
              <a:rPr lang="ru-RU" sz="1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апелляции по вопросам: содержания и структуры заданий, оценивания заданий с кратким ответом, </a:t>
            </a:r>
            <a:r>
              <a:rPr lang="ru-RU" sz="13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нарушений порядка ЕГЭ, допущенных самим учеником, </a:t>
            </a:r>
            <a:r>
              <a:rPr lang="ru-RU" sz="13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неправильного заполнения бланков. </a:t>
            </a:r>
          </a:p>
          <a:p>
            <a:pPr marL="285750" indent="-285750" algn="just">
              <a:lnSpc>
                <a:spcPts val="156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Апелляция о нарушении порядка ЕГЭ </a:t>
            </a:r>
            <a:r>
              <a:rPr lang="ru-RU" sz="13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подается </a:t>
            </a:r>
            <a:r>
              <a:rPr lang="ru-RU" sz="1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день</a:t>
            </a:r>
            <a:r>
              <a:rPr lang="ru-RU" sz="1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экзамена, не покидая ППЭ</a:t>
            </a:r>
            <a:r>
              <a:rPr lang="ru-RU" sz="13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 ее удовлетворении результат экзамена аннулируется                                           и предоставляется возможность повторно сдать экзамен в резервные сроки или иной день по единому расписанию ЕГЭ. </a:t>
            </a:r>
          </a:p>
          <a:p>
            <a:pPr marL="285750" indent="-285750" algn="just">
              <a:lnSpc>
                <a:spcPts val="156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Апелляция о несогласии с выставленными баллами </a:t>
            </a:r>
            <a:r>
              <a:rPr lang="ru-RU" sz="13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подается в течение </a:t>
            </a:r>
            <a:r>
              <a:rPr lang="ru-RU" sz="1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рабочих дней</a:t>
            </a:r>
            <a:r>
              <a:rPr lang="ru-RU" sz="13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следующих за официальным объявлением результатов экзамена. При удовлетворения апелляции проводится пересчет результатов ЕГЭ. </a:t>
            </a:r>
            <a:r>
              <a:rPr lang="ru-RU" sz="1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ранее выставленных первичных баллов может измениться как в сторону увеличения, так и в сторону уменьшения либо не измениться</a:t>
            </a:r>
            <a:r>
              <a:rPr lang="ru-RU" sz="13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60000" algn="ctr">
              <a:lnSpc>
                <a:spcPts val="1560"/>
              </a:lnSpc>
              <a:buNone/>
            </a:pPr>
            <a:r>
              <a:rPr lang="ru-RU" sz="13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получении учеником итоговой </a:t>
            </a:r>
            <a:r>
              <a:rPr lang="ru-RU" sz="1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оценки «2»</a:t>
            </a:r>
            <a:r>
              <a:rPr lang="ru-RU" sz="13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русскому языку или математике </a:t>
            </a:r>
            <a:r>
              <a:rPr lang="ru-RU" sz="13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может пересдать экзамен </a:t>
            </a:r>
            <a:r>
              <a:rPr lang="ru-RU" sz="1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текущем году в резервные сроки,                                 </a:t>
            </a:r>
            <a:r>
              <a:rPr lang="ru-RU" sz="13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по предметам по выбору</a:t>
            </a:r>
            <a:r>
              <a:rPr lang="ru-RU" sz="1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ранее, чем через год</a:t>
            </a:r>
            <a:r>
              <a:rPr lang="ru-RU" sz="13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EAAA5D-1A34-3F3E-3966-0843ECA4D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" y="1323000"/>
            <a:ext cx="836255" cy="836255"/>
          </a:xfrm>
          <a:prstGeom prst="rect">
            <a:avLst/>
          </a:prstGeom>
        </p:spPr>
      </p:pic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DD7DDA05-42CF-718B-2201-DBBE4DCBD6C9}"/>
              </a:ext>
            </a:extLst>
          </p:cNvPr>
          <p:cNvSpPr/>
          <p:nvPr/>
        </p:nvSpPr>
        <p:spPr>
          <a:xfrm>
            <a:off x="302662" y="2150853"/>
            <a:ext cx="3787445" cy="1169551"/>
          </a:xfrm>
          <a:prstGeom prst="rightArrow">
            <a:avLst>
              <a:gd name="adj1" fmla="val 79902"/>
              <a:gd name="adj2" fmla="val 94853"/>
            </a:avLst>
          </a:prstGeom>
          <a:solidFill>
            <a:srgbClr val="0099FF">
              <a:alpha val="1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экзамена занимают рабочие места в аудитории в соответствии со списками распределения, изменение рабочего места запрещено.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B45C3D05-8471-A8B2-F3CA-96AD88BF6EB3}"/>
              </a:ext>
            </a:extLst>
          </p:cNvPr>
          <p:cNvSpPr/>
          <p:nvPr/>
        </p:nvSpPr>
        <p:spPr>
          <a:xfrm>
            <a:off x="4090107" y="2141739"/>
            <a:ext cx="3980135" cy="1169551"/>
          </a:xfrm>
          <a:prstGeom prst="rightArrow">
            <a:avLst>
              <a:gd name="adj1" fmla="val 79902"/>
              <a:gd name="adj2" fmla="val 94853"/>
            </a:avLst>
          </a:prstGeom>
          <a:solidFill>
            <a:srgbClr val="0099FF">
              <a:alpha val="1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во время ЕГЭ экзаменационные материалы, черновики и письменные принадлежности должны оставаться на рабочем столе.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EEA99C9B-246F-F2A6-68D9-6AA159BC49ED}"/>
              </a:ext>
            </a:extLst>
          </p:cNvPr>
          <p:cNvSpPr/>
          <p:nvPr/>
        </p:nvSpPr>
        <p:spPr>
          <a:xfrm>
            <a:off x="8070242" y="2165157"/>
            <a:ext cx="3980135" cy="1169551"/>
          </a:xfrm>
          <a:prstGeom prst="rightArrow">
            <a:avLst>
              <a:gd name="adj1" fmla="val 79902"/>
              <a:gd name="adj2" fmla="val 94853"/>
            </a:avLst>
          </a:prstGeom>
          <a:solidFill>
            <a:srgbClr val="0099FF">
              <a:alpha val="1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экзамена, допустившие нарушение порядка его проведения, удаляются из ППЭ.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B63A39E-A10C-4594-345D-643D6FC797AC}"/>
              </a:ext>
            </a:extLst>
          </p:cNvPr>
          <p:cNvSpPr/>
          <p:nvPr/>
        </p:nvSpPr>
        <p:spPr>
          <a:xfrm>
            <a:off x="10750578" y="532970"/>
            <a:ext cx="14939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1000125" algn="l"/>
              </a:tabLst>
            </a:pPr>
            <a:r>
              <a:rPr lang="ru-RU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Прокуратура </a:t>
            </a:r>
          </a:p>
          <a:p>
            <a:pPr algn="ctr">
              <a:spcAft>
                <a:spcPts val="0"/>
              </a:spcAft>
              <a:tabLst>
                <a:tab pos="1000125" algn="l"/>
              </a:tabLst>
            </a:pPr>
            <a:r>
              <a:rPr lang="ru-RU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Нижегородской </a:t>
            </a:r>
          </a:p>
          <a:p>
            <a:pPr algn="ctr">
              <a:spcAft>
                <a:spcPts val="0"/>
              </a:spcAft>
              <a:tabLst>
                <a:tab pos="1000125" algn="l"/>
              </a:tabLst>
            </a:pPr>
            <a:r>
              <a:rPr lang="ru-RU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 </a:t>
            </a:r>
            <a:endParaRPr lang="ru-RU" sz="1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Рисунок 4">
            <a:extLst>
              <a:ext uri="{FF2B5EF4-FFF2-40B4-BE49-F238E27FC236}">
                <a16:creationId xmlns:a16="http://schemas.microsoft.com/office/drawing/2014/main" id="{9A9D6B3F-FE32-3794-9BC0-9467A6FC56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38832" y="168867"/>
            <a:ext cx="687363" cy="4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6744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461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Ск</dc:creator>
  <cp:lastModifiedBy>Скокова Юлия Борисовна</cp:lastModifiedBy>
  <cp:revision>6</cp:revision>
  <cp:lastPrinted>2025-03-24T07:18:07Z</cp:lastPrinted>
  <dcterms:created xsi:type="dcterms:W3CDTF">2025-03-23T15:40:54Z</dcterms:created>
  <dcterms:modified xsi:type="dcterms:W3CDTF">2025-03-25T08:01:28Z</dcterms:modified>
</cp:coreProperties>
</file>