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metadata" ContentType="application/binary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9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26" roundtripDataSignature="AMtx7mg9CzWAi46CCRG8B7Yw3qlZXLrZ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="" xmlns:p14="http://schemas.microsoft.com/office/powerpoint/2010/main" val="3795526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Титульный слайд" type="title">
  <p:cSld name="TITLE">
    <p:bg>
      <p:bgPr>
        <a:solidFill>
          <a:schemeClr val="lt2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" name="Google Shape;22;p22"/>
          <p:cNvSpPr/>
          <p:nvPr/>
        </p:nvSpPr>
        <p:spPr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3" name="Google Shape;23;p2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" name="Google Shape;24;p22"/>
          <p:cNvSpPr/>
          <p:nvPr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5" name="Google Shape;25;p22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" name="Google Shape;26;p22"/>
          <p:cNvSpPr txBox="1"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320"/>
              </a:spcBef>
              <a:spcAft>
                <a:spcPts val="0"/>
              </a:spcAft>
              <a:buSzPts val="1360"/>
              <a:buNone/>
              <a:defRPr sz="1600" b="1" cap="none">
                <a:solidFill>
                  <a:schemeClr val="dk2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35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9" name="Google Shape;29;p22"/>
          <p:cNvCxnSpPr/>
          <p:nvPr/>
        </p:nvCxnSpPr>
        <p:spPr>
          <a:xfrm>
            <a:off x="155448" y="2420112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30" name="Google Shape;30;p22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" name="Google Shape;31;p2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2" name="Google Shape;32;p22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3" name="Google Shape;33;p22"/>
          <p:cNvSpPr txBox="1">
            <a:spLocks noGrp="1"/>
          </p:cNvSpPr>
          <p:nvPr>
            <p:ph type="sldNum" idx="12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34" name="Google Shape;34;p22"/>
          <p:cNvSpPr txBox="1"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Georgia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bg>
      <p:bgPr>
        <a:solidFill>
          <a:schemeClr val="lt2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1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31"/>
          <p:cNvSpPr txBox="1">
            <a:spLocks noGrp="1"/>
          </p:cNvSpPr>
          <p:nvPr>
            <p:ph type="body" idx="1"/>
          </p:nvPr>
        </p:nvSpPr>
        <p:spPr>
          <a:xfrm rot="5400000">
            <a:off x="2269236" y="-443484"/>
            <a:ext cx="4599432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40" name="Google Shape;140;p31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31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31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Вертикальный заголовок и текст" type="vertTitleAndTx">
  <p:cSld name="VERTICAL_TITLE_AND_VERTICAL_TEXT">
    <p:bg>
      <p:bgPr>
        <a:solidFill>
          <a:schemeClr val="lt2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5" name="Google Shape;145;p32"/>
          <p:cNvSpPr/>
          <p:nvPr/>
        </p:nvSpPr>
        <p:spPr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6" name="Google Shape;146;p32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7" name="Google Shape;147;p3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8" name="Google Shape;148;p32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9" name="Google Shape;149;p32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50" name="Google Shape;150;p32"/>
          <p:cNvCxnSpPr/>
          <p:nvPr/>
        </p:nvCxnSpPr>
        <p:spPr>
          <a:xfrm rot="5400000">
            <a:off x="4021836" y="3278124"/>
            <a:ext cx="6245352" cy="0"/>
          </a:xfrm>
          <a:prstGeom prst="straightConnector1">
            <a:avLst/>
          </a:prstGeom>
          <a:noFill/>
          <a:ln w="95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51" name="Google Shape;151;p32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2" name="Google Shape;152;p32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3" name="Google Shape;153;p32"/>
          <p:cNvSpPr txBox="1">
            <a:spLocks noGrp="1"/>
          </p:cNvSpPr>
          <p:nvPr>
            <p:ph type="sldNum" idx="12"/>
          </p:nvPr>
        </p:nvSpPr>
        <p:spPr>
          <a:xfrm>
            <a:off x="6915912" y="3009901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154" name="Google Shape;154;p32"/>
          <p:cNvSpPr txBox="1">
            <a:spLocks noGrp="1"/>
          </p:cNvSpPr>
          <p:nvPr>
            <p:ph type="body" idx="1"/>
          </p:nvPr>
        </p:nvSpPr>
        <p:spPr>
          <a:xfrm rot="5400000">
            <a:off x="670717" y="-61117"/>
            <a:ext cx="5821366" cy="6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55" name="Google Shape;155;p32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32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32"/>
          <p:cNvSpPr txBox="1">
            <a:spLocks noGrp="1"/>
          </p:cNvSpPr>
          <p:nvPr>
            <p:ph type="title"/>
          </p:nvPr>
        </p:nvSpPr>
        <p:spPr>
          <a:xfrm rot="5400000">
            <a:off x="5189537" y="2506664"/>
            <a:ext cx="5851525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Пустой слайд" type="blank">
  <p:cSld name="BLANK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3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7" name="Google Shape;37;p23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8" name="Google Shape;38;p23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9" name="Google Shape;39;p2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0" name="Google Shape;40;p23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1" name="Google Shape;41;p23"/>
          <p:cNvSpPr/>
          <p:nvPr/>
        </p:nvSpPr>
        <p:spPr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2" name="Google Shape;42;p23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3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3"/>
          <p:cNvSpPr txBox="1">
            <a:spLocks noGrp="1"/>
          </p:cNvSpPr>
          <p:nvPr>
            <p:ph type="sldNum" idx="12"/>
          </p:nvPr>
        </p:nvSpPr>
        <p:spPr>
          <a:xfrm>
            <a:off x="4267200" y="6324600"/>
            <a:ext cx="609600" cy="441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bg>
      <p:bgPr>
        <a:solidFill>
          <a:schemeClr val="lt2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4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  <a:defRPr>
                <a:solidFill>
                  <a:srgbClr val="7A979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4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4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4"/>
          <p:cNvSpPr txBox="1">
            <a:spLocks noGrp="1"/>
          </p:cNvSpPr>
          <p:nvPr>
            <p:ph type="sldNum" idx="12"/>
          </p:nvPr>
        </p:nvSpPr>
        <p:spPr>
          <a:xfrm>
            <a:off x="4361688" y="1026372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50" name="Google Shape;50;p24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аголовок раздела" type="secHead">
  <p:cSld name="SECTION_HEADER">
    <p:bg>
      <p:bgPr>
        <a:solidFill>
          <a:schemeClr val="lt1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5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3" name="Google Shape;53;p25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4" name="Google Shape;54;p25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" name="Google Shape;55;p25"/>
          <p:cNvSpPr/>
          <p:nvPr/>
        </p:nvSpPr>
        <p:spPr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6" name="Google Shape;56;p25"/>
          <p:cNvSpPr/>
          <p:nvPr/>
        </p:nvSpPr>
        <p:spPr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7" name="Google Shape;57;p25"/>
          <p:cNvSpPr/>
          <p:nvPr/>
        </p:nvSpPr>
        <p:spPr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8" name="Google Shape;58;p25"/>
          <p:cNvSpPr txBox="1"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spcBef>
                <a:spcPts val="320"/>
              </a:spcBef>
              <a:spcAft>
                <a:spcPts val="0"/>
              </a:spcAft>
              <a:buSzPts val="1360"/>
              <a:buNone/>
              <a:defRPr sz="16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400"/>
              <a:buFont typeface="Georgia"/>
              <a:buNone/>
              <a:defRPr sz="1400">
                <a:solidFill>
                  <a:srgbClr val="888888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0" name="Google Shape;60;p25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1" name="Google Shape;61;p25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5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63" name="Google Shape;63;p25"/>
          <p:cNvCxnSpPr/>
          <p:nvPr/>
        </p:nvCxnSpPr>
        <p:spPr>
          <a:xfrm>
            <a:off x="152400" y="2438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64" name="Google Shape;64;p25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5" name="Google Shape;65;p25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6" name="Google Shape;66;p25"/>
          <p:cNvSpPr txBox="1">
            <a:spLocks noGrp="1"/>
          </p:cNvSpPr>
          <p:nvPr>
            <p:ph type="sldNum" idx="12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67" name="Google Shape;67;p25"/>
          <p:cNvSpPr txBox="1"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Georgia"/>
              <a:buNone/>
              <a:defRPr sz="4200" b="0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bg>
      <p:bgPr>
        <a:solidFill>
          <a:schemeClr val="lt2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6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dt" idx="10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6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6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73" name="Google Shape;73;p26"/>
          <p:cNvCxnSpPr/>
          <p:nvPr/>
        </p:nvCxnSpPr>
        <p:spPr>
          <a:xfrm rot="10800000" flipH="1">
            <a:off x="4563080" y="1575652"/>
            <a:ext cx="8921" cy="4819557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74" name="Google Shape;74;p26"/>
          <p:cNvSpPr txBox="1">
            <a:spLocks noGrp="1"/>
          </p:cNvSpPr>
          <p:nvPr>
            <p:ph type="body" idx="1"/>
          </p:nvPr>
        </p:nvSpPr>
        <p:spPr>
          <a:xfrm>
            <a:off x="301752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3537" algn="l">
              <a:spcBef>
                <a:spcPts val="500"/>
              </a:spcBef>
              <a:spcAft>
                <a:spcPts val="0"/>
              </a:spcAft>
              <a:buSzPts val="2125"/>
              <a:buChar char="⚫"/>
              <a:defRPr sz="2500"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6"/>
          <p:cNvSpPr txBox="1">
            <a:spLocks noGrp="1"/>
          </p:cNvSpPr>
          <p:nvPr>
            <p:ph type="body" idx="2"/>
          </p:nvPr>
        </p:nvSpPr>
        <p:spPr>
          <a:xfrm>
            <a:off x="4800600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3537" algn="l">
              <a:spcBef>
                <a:spcPts val="500"/>
              </a:spcBef>
              <a:spcAft>
                <a:spcPts val="0"/>
              </a:spcAft>
              <a:buSzPts val="2125"/>
              <a:buChar char="⚫"/>
              <a:defRPr sz="2500"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Сравнение" type="twoTxTwoObj">
  <p:cSld name="TWO_OBJECTS_WITH_TEXT">
    <p:bg>
      <p:bgPr>
        <a:solidFill>
          <a:schemeClr val="lt2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7" name="Google Shape;77;p27"/>
          <p:cNvCxnSpPr/>
          <p:nvPr/>
        </p:nvCxnSpPr>
        <p:spPr>
          <a:xfrm rot="10800000">
            <a:off x="4572000" y="2200275"/>
            <a:ext cx="0" cy="4187952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78" name="Google Shape;78;p27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9" name="Google Shape;79;p27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0" name="Google Shape;80;p27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1" name="Google Shape;81;p27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2" name="Google Shape;82;p27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3" name="Google Shape;83;p27"/>
          <p:cNvSpPr/>
          <p:nvPr/>
        </p:nvSpPr>
        <p:spPr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4" name="Google Shape;84;p27"/>
          <p:cNvSpPr txBox="1"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prstGeom prst="rect">
            <a:avLst/>
          </a:prstGeom>
          <a:noFill/>
          <a:ln>
            <a:noFill/>
          </a:ln>
          <a:effectLst>
            <a:outerShdw blurRad="50800" dist="254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1870"/>
              <a:buNone/>
              <a:defRPr sz="2200" b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350"/>
              <a:buNone/>
              <a:defRPr sz="18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Georgia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27"/>
          <p:cNvSpPr txBox="1">
            <a:spLocks noGrp="1"/>
          </p:cNvSpPr>
          <p:nvPr>
            <p:ph type="body" idx="2"/>
          </p:nvPr>
        </p:nvSpPr>
        <p:spPr>
          <a:xfrm>
            <a:off x="4791330" y="1524000"/>
            <a:ext cx="4041775" cy="731520"/>
          </a:xfrm>
          <a:prstGeom prst="rect">
            <a:avLst/>
          </a:prstGeom>
          <a:noFill/>
          <a:ln>
            <a:noFill/>
          </a:ln>
          <a:effectLst>
            <a:outerShdw blurRad="50800" dist="254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1870"/>
              <a:buNone/>
              <a:defRPr sz="22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350"/>
              <a:buNone/>
              <a:defRPr sz="18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Georgia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27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7"/>
          <p:cNvSpPr txBox="1">
            <a:spLocks noGrp="1"/>
          </p:cNvSpPr>
          <p:nvPr>
            <p:ph type="ftr" idx="11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88" name="Google Shape;88;p27"/>
          <p:cNvCxnSpPr/>
          <p:nvPr/>
        </p:nvCxnSpPr>
        <p:spPr>
          <a:xfrm>
            <a:off x="152400" y="128016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89" name="Google Shape;89;p27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0" name="Google Shape;90;p27"/>
          <p:cNvSpPr txBox="1">
            <a:spLocks noGrp="1"/>
          </p:cNvSpPr>
          <p:nvPr>
            <p:ph type="body" idx="3"/>
          </p:nvPr>
        </p:nvSpPr>
        <p:spPr>
          <a:xfrm>
            <a:off x="301752" y="2471383"/>
            <a:ext cx="4041648" cy="3818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27"/>
          <p:cNvSpPr txBox="1">
            <a:spLocks noGrp="1"/>
          </p:cNvSpPr>
          <p:nvPr>
            <p:ph type="body" idx="4"/>
          </p:nvPr>
        </p:nvSpPr>
        <p:spPr>
          <a:xfrm>
            <a:off x="4800600" y="2471383"/>
            <a:ext cx="4038600" cy="3822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27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3" name="Google Shape;93;p27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4" name="Google Shape;94;p27"/>
          <p:cNvSpPr txBox="1">
            <a:spLocks noGrp="1"/>
          </p:cNvSpPr>
          <p:nvPr>
            <p:ph type="sldNum" idx="12"/>
          </p:nvPr>
        </p:nvSpPr>
        <p:spPr>
          <a:xfrm>
            <a:off x="4343400" y="1042416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95" name="Google Shape;95;p27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8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8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8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8"/>
          <p:cNvSpPr txBox="1">
            <a:spLocks noGrp="1"/>
          </p:cNvSpPr>
          <p:nvPr>
            <p:ph type="sldNum" idx="12"/>
          </p:nvPr>
        </p:nvSpPr>
        <p:spPr>
          <a:xfrm>
            <a:off x="4343400" y="103602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Объект с подписью" type="objTx">
  <p:cSld name="OBJECT_WITH_CAPTION_TEXT">
    <p:bg>
      <p:bgPr>
        <a:solidFill>
          <a:schemeClr val="lt1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9"/>
          <p:cNvSpPr/>
          <p:nvPr/>
        </p:nvSpPr>
        <p:spPr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3" name="Google Shape;103;p29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4" name="Google Shape;104;p29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5" name="Google Shape;105;p29"/>
          <p:cNvSpPr/>
          <p:nvPr/>
        </p:nvSpPr>
        <p:spPr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6" name="Google Shape;106;p2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7" name="Google Shape;107;p2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8" name="Google Shape;108;p29"/>
          <p:cNvSpPr txBox="1"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Georgia"/>
              <a:buNone/>
              <a:defRPr sz="2200" b="1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9"/>
          <p:cNvSpPr txBox="1">
            <a:spLocks noGrp="1"/>
          </p:cNvSpPr>
          <p:nvPr>
            <p:ph type="body" idx="1"/>
          </p:nvPr>
        </p:nvSpPr>
        <p:spPr>
          <a:xfrm>
            <a:off x="381000" y="1981200"/>
            <a:ext cx="2362200" cy="414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360"/>
              <a:buNone/>
              <a:defRPr sz="1600">
                <a:solidFill>
                  <a:srgbClr val="FFFFF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84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75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29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11" name="Google Shape;111;p29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12" name="Google Shape;112;p29"/>
          <p:cNvSpPr txBox="1">
            <a:spLocks noGrp="1"/>
          </p:cNvSpPr>
          <p:nvPr>
            <p:ph type="body" idx="2"/>
          </p:nvPr>
        </p:nvSpPr>
        <p:spPr>
          <a:xfrm>
            <a:off x="3124200" y="685800"/>
            <a:ext cx="56388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2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4" name="Google Shape;114;p29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5" name="Google Shape;115;p29"/>
          <p:cNvSpPr txBox="1">
            <a:spLocks noGrp="1"/>
          </p:cNvSpPr>
          <p:nvPr>
            <p:ph type="sldNum" idx="12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116" name="Google Shape;116;p29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7" name="Google Shape;117;p29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9"/>
          <p:cNvSpPr txBox="1">
            <a:spLocks noGrp="1"/>
          </p:cNvSpPr>
          <p:nvPr>
            <p:ph type="ftr" idx="11"/>
          </p:nvPr>
        </p:nvSpPr>
        <p:spPr>
          <a:xfrm>
            <a:off x="301752" y="6410848"/>
            <a:ext cx="338328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Рисунок с подписью" type="picTx">
  <p:cSld name="PICTURE_WITH_CAPTION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" name="Google Shape;120;p30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21" name="Google Shape;121;p30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2" name="Google Shape;122;p30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3" name="Google Shape;123;p30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4" name="Google Shape;124;p30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5" name="Google Shape;125;p30"/>
          <p:cNvSpPr/>
          <p:nvPr/>
        </p:nvSpPr>
        <p:spPr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6" name="Google Shape;126;p3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7" name="Google Shape;127;p30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8" name="Google Shape;128;p30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9" name="Google Shape;129;p3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0" name="Google Shape;130;p30"/>
          <p:cNvSpPr txBox="1">
            <a:spLocks noGrp="1"/>
          </p:cNvSpPr>
          <p:nvPr>
            <p:ph type="sldNum" idx="12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131" name="Google Shape;131;p30"/>
          <p:cNvSpPr txBox="1"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  <a:defRPr sz="2400" b="1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30"/>
          <p:cNvSpPr>
            <a:spLocks noGrp="1"/>
          </p:cNvSpPr>
          <p:nvPr>
            <p:ph type="pic" idx="2"/>
          </p:nvPr>
        </p:nvSpPr>
        <p:spPr>
          <a:xfrm>
            <a:off x="3000375" y="609600"/>
            <a:ext cx="58674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72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⚪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⯍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🞆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33" name="Google Shape;133;p30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24384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360"/>
              <a:buFont typeface="Georgia"/>
              <a:buNone/>
              <a:defRPr sz="1600">
                <a:solidFill>
                  <a:srgbClr val="FFFFFF"/>
                </a:solidFill>
              </a:defRPr>
            </a:lvl1pPr>
            <a:lvl2pPr marL="914400" lvl="1" indent="-281940" algn="l">
              <a:spcBef>
                <a:spcPts val="1000"/>
              </a:spcBef>
              <a:spcAft>
                <a:spcPts val="0"/>
              </a:spcAft>
              <a:buSzPts val="840"/>
              <a:buChar char="⚪"/>
              <a:defRPr sz="1200"/>
            </a:lvl2pPr>
            <a:lvl3pPr marL="1371600" lvl="2" indent="-276225" algn="l">
              <a:spcBef>
                <a:spcPts val="200"/>
              </a:spcBef>
              <a:spcAft>
                <a:spcPts val="0"/>
              </a:spcAft>
              <a:buSzPts val="750"/>
              <a:buChar char="⯍"/>
              <a:defRPr sz="1000"/>
            </a:lvl3pPr>
            <a:lvl4pPr marL="1828800" lvl="3" indent="-268605" algn="l">
              <a:spcBef>
                <a:spcPts val="180"/>
              </a:spcBef>
              <a:spcAft>
                <a:spcPts val="0"/>
              </a:spcAft>
              <a:buSzPts val="630"/>
              <a:buChar char="🞆"/>
              <a:defRPr sz="900"/>
            </a:lvl4pPr>
            <a:lvl5pPr marL="2286000" lvl="4" indent="-285750" algn="l">
              <a:spcBef>
                <a:spcPts val="180"/>
              </a:spcBef>
              <a:spcAft>
                <a:spcPts val="0"/>
              </a:spcAft>
              <a:buSzPts val="900"/>
              <a:buFont typeface="Georgia"/>
              <a:buChar char="•"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34" name="Google Shape;134;p30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5" name="Google Shape;135;p30"/>
          <p:cNvSpPr txBox="1">
            <a:spLocks noGrp="1"/>
          </p:cNvSpPr>
          <p:nvPr>
            <p:ph type="dt" idx="10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30"/>
          <p:cNvSpPr txBox="1">
            <a:spLocks noGrp="1"/>
          </p:cNvSpPr>
          <p:nvPr>
            <p:ph type="ftr" idx="11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1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" name="Google Shape;7;p21"/>
          <p:cNvSpPr/>
          <p:nvPr/>
        </p:nvSpPr>
        <p:spPr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" name="Google Shape;8;p21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" name="Google Shape;9;p21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" name="Google Shape;10;p21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" name="Google Shape;11;p21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2" name="Google Shape;12;p21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3" name="Google Shape;13;p21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4" name="Google Shape;14;p21"/>
          <p:cNvCxnSpPr/>
          <p:nvPr/>
        </p:nvCxnSpPr>
        <p:spPr>
          <a:xfrm>
            <a:off x="152400" y="1276743"/>
            <a:ext cx="8833104" cy="0"/>
          </a:xfrm>
          <a:prstGeom prst="straightConnector1">
            <a:avLst/>
          </a:prstGeom>
          <a:noFill/>
          <a:ln w="95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5" name="Google Shape;15;p2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" name="Google Shape;16;p21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" name="Google Shape;17;p21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  <a:defRPr sz="33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⚫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⚪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⯍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🞆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voroshilova.p@gmail.co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&#1096;&#1082;&#1086;&#1083;&#1072;125.&#1077;&#1082;&#1072;&#1090;&#1077;&#1088;&#1080;&#1085;&#1073;&#1091;&#1088;&#1075;.&#1088;&#1092;/?section_id=24" TargetMode="External"/><Relationship Id="rId5" Type="http://schemas.openxmlformats.org/officeDocument/2006/relationships/hyperlink" Target="http://&#1096;&#1082;&#1086;&#1083;&#1072;125.&#1077;&#1082;&#1072;&#1090;&#1077;&#1088;&#1080;&#1085;&#1073;&#1091;&#1088;&#1075;.&#1088;&#1092;/info/2185" TargetMode="External"/><Relationship Id="rId4" Type="http://schemas.openxmlformats.org/officeDocument/2006/relationships/hyperlink" Target="https://cppmsp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"/>
          <p:cNvSpPr txBox="1">
            <a:spLocks noGrp="1"/>
          </p:cNvSpPr>
          <p:nvPr>
            <p:ph type="subTitle" idx="1"/>
          </p:nvPr>
        </p:nvSpPr>
        <p:spPr>
          <a:xfrm>
            <a:off x="352617" y="3702252"/>
            <a:ext cx="7854696" cy="1968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360"/>
              <a:buNone/>
            </a:pPr>
            <a:r>
              <a:rPr lang="ru-RU" sz="4000" dirty="0">
                <a:latin typeface="Arial"/>
                <a:ea typeface="Arial"/>
                <a:cs typeface="Arial"/>
                <a:sym typeface="Arial"/>
              </a:rPr>
              <a:t>ИНФОРМАЦИЯ ДЛЯ РОДИТЕЛЕЙ</a:t>
            </a:r>
            <a:endParaRPr sz="4000"/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360"/>
              </a:spcBef>
              <a:spcAft>
                <a:spcPts val="0"/>
              </a:spcAft>
              <a:buSzPts val="1530"/>
              <a:buNone/>
            </a:pP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"/>
          <p:cNvSpPr txBox="1">
            <a:spLocks noGrp="1"/>
          </p:cNvSpPr>
          <p:nvPr>
            <p:ph type="ctrTitle"/>
          </p:nvPr>
        </p:nvSpPr>
        <p:spPr>
          <a:xfrm>
            <a:off x="611560" y="450165"/>
            <a:ext cx="7851648" cy="3235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Arial"/>
              <a:buNone/>
            </a:pPr>
            <a:r>
              <a:rPr lang="ru-RU" sz="2400" b="1" dirty="0" smtClean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Муниципальное автономное общеобразовательное учреждение </a:t>
            </a:r>
            <a:br>
              <a:rPr lang="ru-RU" sz="2400" b="1" dirty="0" smtClean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400" b="1" dirty="0" smtClean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«</a:t>
            </a:r>
            <a:r>
              <a:rPr lang="ru-RU" sz="2400" b="1" dirty="0" err="1" smtClean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Устанская</a:t>
            </a:r>
            <a:r>
              <a:rPr lang="ru-RU" sz="2400" b="1" dirty="0" smtClean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 средняя </a:t>
            </a:r>
            <a:br>
              <a:rPr lang="ru-RU" sz="2400" b="1" dirty="0" smtClean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400" b="1" dirty="0" smtClean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общеобразовательная школа»</a:t>
            </a:r>
            <a:r>
              <a:rPr lang="ru-RU" sz="3780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ru-RU" sz="3780" dirty="0">
                <a:latin typeface="Arial"/>
                <a:ea typeface="Arial"/>
                <a:cs typeface="Arial"/>
                <a:sym typeface="Arial"/>
              </a:rPr>
            </a:br>
            <a:r>
              <a:rPr lang="ru-RU" sz="3780" b="1" dirty="0">
                <a:latin typeface="Arial"/>
                <a:ea typeface="Arial"/>
                <a:cs typeface="Arial"/>
                <a:sym typeface="Arial"/>
              </a:rPr>
              <a:t>Социально-психологическое </a:t>
            </a:r>
            <a:r>
              <a:rPr lang="ru-RU" sz="3780" b="1" dirty="0" smtClean="0">
                <a:latin typeface="Arial"/>
                <a:ea typeface="Arial"/>
                <a:cs typeface="Arial"/>
                <a:sym typeface="Arial"/>
              </a:rPr>
              <a:t>тестирование</a:t>
            </a:r>
            <a:endParaRPr sz="3780" b="1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Picture 2" descr="http://img.rufox.ru/files/big2/573454.jpg">
            <a:extLst>
              <a:ext uri="{FF2B5EF4-FFF2-40B4-BE49-F238E27FC236}">
                <a16:creationId xmlns="" xmlns:a16="http://schemas.microsoft.com/office/drawing/2014/main" id="{713925D6-B528-4A2C-960E-D1B9B87CD3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337285" y="4431322"/>
            <a:ext cx="2595699" cy="21198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9"/>
          <p:cNvSpPr txBox="1">
            <a:spLocks noGrp="1"/>
          </p:cNvSpPr>
          <p:nvPr>
            <p:ph type="title"/>
          </p:nvPr>
        </p:nvSpPr>
        <p:spPr>
          <a:xfrm>
            <a:off x="179512" y="339779"/>
            <a:ext cx="8784976" cy="72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ru-RU" sz="28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На основании чего делаются выводы в методике СПТ ? </a:t>
            </a:r>
            <a:endParaRPr dirty="0"/>
          </a:p>
        </p:txBody>
      </p:sp>
      <p:sp>
        <p:nvSpPr>
          <p:cNvPr id="211" name="Google Shape;211;p9"/>
          <p:cNvSpPr txBox="1">
            <a:spLocks noGrp="1"/>
          </p:cNvSpPr>
          <p:nvPr>
            <p:ph type="body" idx="1"/>
          </p:nvPr>
        </p:nvSpPr>
        <p:spPr>
          <a:xfrm>
            <a:off x="386862" y="1695799"/>
            <a:ext cx="8229600" cy="4641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Методика  основана  на  представлении  о  непрерывности  и единовременности  совместного  воздействия  на  ребенка 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«факторов риска» 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и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«факторов защиты».  </a:t>
            </a:r>
            <a:endParaRPr dirty="0"/>
          </a:p>
          <a:p>
            <a:pPr marL="0" lvl="0" indent="0" algn="just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endParaRPr lang="ru-RU" sz="2400" dirty="0" smtClean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Если  </a:t>
            </a:r>
            <a:r>
              <a:rPr lang="ru-RU" sz="24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«факторы  риска»  начинают  преобладать  над  «факторами защиты»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 –  обучающемуся  необходимо  оказать  психолого-педагогическую  помощь  и  социальную  поддержку  и  предотвратить таким  образом  вовлечение  в  негативные  проявления,  в  том  числе наркопотребление. 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3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rPr lang="ru-RU" sz="3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Что такое «факторы риска»? </a:t>
            </a:r>
            <a:endParaRPr/>
          </a:p>
        </p:txBody>
      </p:sp>
      <p:sp>
        <p:nvSpPr>
          <p:cNvPr id="236" name="Google Shape;236;p13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«Факторы  риска»  –  социально-психологические  условия, </a:t>
            </a:r>
            <a:r>
              <a:rPr lang="ru-RU" sz="2400" b="1" dirty="0" smtClean="0">
                <a:latin typeface="Arial"/>
                <a:ea typeface="Arial"/>
                <a:cs typeface="Arial"/>
                <a:sym typeface="Arial"/>
              </a:rPr>
              <a:t>повышающие 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угрозу  вовлечения  в  зависимое  поведение </a:t>
            </a:r>
            <a:r>
              <a:rPr lang="ru-RU" sz="2400" b="1" dirty="0" smtClean="0">
                <a:latin typeface="Arial"/>
                <a:ea typeface="Arial"/>
                <a:cs typeface="Arial"/>
                <a:sym typeface="Arial"/>
              </a:rPr>
              <a:t>(например, наркопотребление).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latin typeface="Arial"/>
                <a:ea typeface="Arial"/>
                <a:cs typeface="Arial"/>
                <a:sym typeface="Arial"/>
              </a:rPr>
              <a:t> </a:t>
            </a:r>
            <a:endParaRPr b="1"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Подверженность негативному влиянию группы;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Подверженность влиянию асоциальных установок социума;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Склонность к рискованным поступкам;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Склонность к совершению необдуманных поступков;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Трудность переживания жизненных неудач. 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4"/>
          <p:cNvSpPr txBox="1">
            <a:spLocks noGrp="1"/>
          </p:cNvSpPr>
          <p:nvPr>
            <p:ph type="title"/>
          </p:nvPr>
        </p:nvSpPr>
        <p:spPr>
          <a:xfrm>
            <a:off x="395536" y="188640"/>
            <a:ext cx="8229600" cy="854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4000"/>
              <a:buFont typeface="Georgia"/>
              <a:buNone/>
            </a:pPr>
            <a:r>
              <a:rPr lang="ru-RU" sz="4000"/>
              <a:t> </a:t>
            </a:r>
            <a:r>
              <a:rPr lang="ru-RU" sz="3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Что такое «факторы защиты»? </a:t>
            </a:r>
            <a:endParaRPr/>
          </a:p>
        </p:txBody>
      </p:sp>
      <p:sp>
        <p:nvSpPr>
          <p:cNvPr id="242" name="Google Shape;242;p14"/>
          <p:cNvSpPr txBox="1">
            <a:spLocks noGrp="1"/>
          </p:cNvSpPr>
          <p:nvPr>
            <p:ph type="body" idx="1"/>
          </p:nvPr>
        </p:nvSpPr>
        <p:spPr>
          <a:xfrm>
            <a:off x="457200" y="1628800"/>
            <a:ext cx="8229600" cy="4497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«Факторы  защиты»  –  </a:t>
            </a:r>
            <a:r>
              <a:rPr lang="ru-RU" sz="2400" b="1" dirty="0" smtClean="0">
                <a:latin typeface="Arial"/>
                <a:ea typeface="Arial"/>
                <a:cs typeface="Arial"/>
                <a:sym typeface="Arial"/>
              </a:rPr>
              <a:t>обстоятельства, повышающие  социально-психологическую устойчивость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к воздействию «факторов риска». </a:t>
            </a:r>
            <a:endParaRPr b="1"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u="sng" dirty="0">
                <a:latin typeface="Arial"/>
                <a:ea typeface="Arial"/>
                <a:cs typeface="Arial"/>
                <a:sym typeface="Arial"/>
              </a:rPr>
              <a:t>Методика оценивает такие параметры как: </a:t>
            </a:r>
            <a:endParaRPr sz="2400" u="sng" dirty="0"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Благополучие взаимоотношений с социальным окружением.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Активность жизненной позиции, социальная активность.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Умение говорить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НЕТ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сомнительным предложениям.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Психологическую  устойчивость  и  уверенность  в  своих  силах  в трудных жизненных ситуациях. 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6"/>
          <p:cNvSpPr txBox="1"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ru-RU" sz="28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 проходит </a:t>
            </a:r>
            <a:r>
              <a:rPr lang="ru-RU" sz="280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тестирование?</a:t>
            </a:r>
            <a:endParaRPr dirty="0"/>
          </a:p>
        </p:txBody>
      </p:sp>
      <p:sp>
        <p:nvSpPr>
          <p:cNvPr id="302" name="Google Shape;302;p16"/>
          <p:cNvSpPr txBox="1">
            <a:spLocks noGrp="1"/>
          </p:cNvSpPr>
          <p:nvPr>
            <p:ph type="body" idx="1"/>
          </p:nvPr>
        </p:nvSpPr>
        <p:spPr>
          <a:xfrm>
            <a:off x="323528" y="1844824"/>
            <a:ext cx="8568952" cy="3861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Учащиеся отвечают на вопросы он-</a:t>
            </a:r>
            <a:r>
              <a:rPr lang="ru-RU" sz="2200" dirty="0" err="1" smtClean="0">
                <a:latin typeface="Arial"/>
                <a:ea typeface="Arial"/>
                <a:cs typeface="Arial"/>
                <a:sym typeface="Arial"/>
              </a:rPr>
              <a:t>лайн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 анкеты:</a:t>
            </a:r>
          </a:p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endParaRPr lang="ru-RU" sz="2200" dirty="0" smtClean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- для 7-9-х классов 110 утверждений,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- для 10-11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классов, а также студентов колледжей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140 утверждений.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при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проведении тестирования в качестве наблюдателей допускается присутствие родителей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учеников, </a:t>
            </a:r>
            <a:r>
              <a:rPr lang="ru-RU" sz="22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но только при согласовании с администрацией образовательного учреждения.</a:t>
            </a:r>
            <a:endParaRPr dirty="0">
              <a:solidFill>
                <a:srgbClr val="FF0000"/>
              </a:solidFill>
            </a:endParaRPr>
          </a:p>
          <a:p>
            <a:pPr marL="274320" lvl="0" indent="-128587" algn="l" rtl="0">
              <a:spcBef>
                <a:spcPts val="1740"/>
              </a:spcBef>
              <a:spcAft>
                <a:spcPts val="0"/>
              </a:spcAft>
              <a:buSzPts val="2295"/>
              <a:buFont typeface="Noto Sans Symbols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7"/>
          <p:cNvSpPr txBox="1">
            <a:spLocks noGrp="1"/>
          </p:cNvSpPr>
          <p:nvPr>
            <p:ph type="title"/>
          </p:nvPr>
        </p:nvSpPr>
        <p:spPr>
          <a:xfrm>
            <a:off x="467544" y="188640"/>
            <a:ext cx="8229600" cy="72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ru-RU"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Правила нахождения родителей на тестировании</a:t>
            </a:r>
            <a:endParaRPr/>
          </a:p>
        </p:txBody>
      </p:sp>
      <p:sp>
        <p:nvSpPr>
          <p:cNvPr id="308" name="Google Shape;308;p17"/>
          <p:cNvSpPr txBox="1">
            <a:spLocks noGrp="1"/>
          </p:cNvSpPr>
          <p:nvPr>
            <p:ph type="body" idx="1"/>
          </p:nvPr>
        </p:nvSpPr>
        <p:spPr>
          <a:xfrm>
            <a:off x="251520" y="1412776"/>
            <a:ext cx="8712968" cy="496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    Наблюдающие за процедурой родители или иные законные представители учащихся обязаны выполнять следующие правила поведения: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Char char="⚫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быть «незаметными»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: вести себя тихо, не отвлекать учащихся, не задавать им вопросов, не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подсказывать,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Char char="⚫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поддерживать обстановку </a:t>
            </a:r>
            <a:r>
              <a:rPr lang="ru-RU" sz="2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честности и открытости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: не смотреть на то, как респонденты отвечают на задания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теста,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Char char="⚫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рекомендуется </a:t>
            </a:r>
            <a:r>
              <a:rPr lang="ru-RU" sz="2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наблюдать со стороны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, ходить по помещению где проходит тестирование является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нежелательным.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8"/>
          <p:cNvSpPr txBox="1">
            <a:spLocks noGrp="1"/>
          </p:cNvSpPr>
          <p:nvPr>
            <p:ph type="title"/>
          </p:nvPr>
        </p:nvSpPr>
        <p:spPr>
          <a:xfrm>
            <a:off x="179512" y="332656"/>
            <a:ext cx="8784976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20"/>
              <a:buFont typeface="Arial"/>
              <a:buNone/>
            </a:pPr>
            <a:r>
              <a:rPr lang="ru-RU" sz="252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Что </a:t>
            </a:r>
            <a:r>
              <a:rPr lang="ru-RU" sz="252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может получить </a:t>
            </a:r>
            <a:r>
              <a:rPr lang="ru-RU" sz="252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участник социально-психологического </a:t>
            </a:r>
            <a:r>
              <a:rPr lang="ru-RU" sz="252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тестирования?</a:t>
            </a:r>
            <a:endParaRPr sz="252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18"/>
          <p:cNvSpPr txBox="1">
            <a:spLocks noGrp="1"/>
          </p:cNvSpPr>
          <p:nvPr>
            <p:ph type="body" idx="1"/>
          </p:nvPr>
        </p:nvSpPr>
        <p:spPr>
          <a:xfrm>
            <a:off x="179512" y="2136640"/>
            <a:ext cx="8568952" cy="3499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indent="-274320" algn="just">
              <a:spcBef>
                <a:spcPts val="0"/>
              </a:spcBef>
              <a:buSzPts val="1870"/>
              <a:buFont typeface="Noto Sans Symbols"/>
              <a:buChar char="✔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Возможность индивидуального обращения к психологу, проводившему тестирование, для получение более подробных результатов тестирования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274320" indent="-274320" algn="just">
              <a:spcBef>
                <a:spcPts val="0"/>
              </a:spcBef>
              <a:buSzPts val="1870"/>
              <a:buFont typeface="Noto Sans Symbols"/>
              <a:buChar char="✔"/>
            </a:pPr>
            <a:endParaRPr lang="ru-RU" sz="2400" dirty="0"/>
          </a:p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Краткую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характеристику актуального уровня развития психологической устойчивости;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spcBef>
                <a:spcPts val="224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Рекомендации в каком направлении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нужно развивать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свою психологическую устойчивость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;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19"/>
          <p:cNvSpPr txBox="1"/>
          <p:nvPr/>
        </p:nvSpPr>
        <p:spPr>
          <a:xfrm>
            <a:off x="286689" y="1219010"/>
            <a:ext cx="8640960" cy="4082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Тестирование </a:t>
            </a:r>
            <a:r>
              <a:rPr lang="ru-RU" sz="27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проводится при наличии информированного согласия в письменной форме одного из родителей (законного представителя) </a:t>
            </a:r>
            <a:r>
              <a:rPr lang="ru-RU" sz="27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обучающихся.</a:t>
            </a:r>
          </a:p>
          <a:p>
            <a:pPr marL="0" marR="0" lvl="0" indent="0" algn="just" rtl="0">
              <a:spcBef>
                <a:spcPts val="17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Согласие </a:t>
            </a:r>
            <a:r>
              <a:rPr lang="ru-RU" sz="270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фиксирует разрешение </a:t>
            </a:r>
            <a:r>
              <a:rPr lang="ru-RU" sz="2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Вашему ребенку участвовать в </a:t>
            </a:r>
            <a:r>
              <a:rPr lang="ru-RU" sz="27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тестировании, подтверждает </a:t>
            </a:r>
            <a:r>
              <a:rPr lang="ru-RU" sz="2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Вашу </a:t>
            </a:r>
            <a:r>
              <a:rPr lang="ru-RU" sz="270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осведомленность о цели</a:t>
            </a:r>
            <a:r>
              <a:rPr lang="ru-RU" sz="27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тестирования, его длительности и возможных </a:t>
            </a:r>
            <a:r>
              <a:rPr lang="ru-RU" sz="27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результатах.</a:t>
            </a:r>
            <a:endParaRPr sz="27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0"/>
          <p:cNvSpPr txBox="1">
            <a:spLocks noGrp="1"/>
          </p:cNvSpPr>
          <p:nvPr>
            <p:ph type="title"/>
          </p:nvPr>
        </p:nvSpPr>
        <p:spPr>
          <a:xfrm>
            <a:off x="395536" y="1844824"/>
            <a:ext cx="8229600" cy="20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</a:pPr>
            <a:endParaRPr dirty="0"/>
          </a:p>
        </p:txBody>
      </p:sp>
      <p:sp>
        <p:nvSpPr>
          <p:cNvPr id="3" name="Google Shape;313;p18"/>
          <p:cNvSpPr txBox="1">
            <a:spLocks/>
          </p:cNvSpPr>
          <p:nvPr/>
        </p:nvSpPr>
        <p:spPr>
          <a:xfrm>
            <a:off x="179512" y="332656"/>
            <a:ext cx="8784976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  <a:defRPr sz="33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accent1"/>
              </a:buClr>
              <a:buSzPts val="2520"/>
              <a:buFont typeface="Arial"/>
              <a:buNone/>
            </a:pPr>
            <a:r>
              <a:rPr lang="ru-RU" sz="252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Контактная информация!</a:t>
            </a:r>
            <a:endParaRPr lang="ru-RU" sz="252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3657600" y="4108682"/>
            <a:ext cx="5333878" cy="228332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endParaRPr lang="en-US" altLang="ru-RU" sz="1200" b="1" dirty="0">
              <a:solidFill>
                <a:schemeClr val="accent3">
                  <a:lumMod val="50000"/>
                </a:schemeClr>
              </a:solidFill>
              <a:latin typeface="Liberation Serif" panose="02020603050405020304" pitchFamily="18" charset="0"/>
              <a:ea typeface="+mj-ea"/>
              <a:cs typeface="+mj-cs"/>
            </a:endParaRP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3036277" y="3635718"/>
            <a:ext cx="4160425" cy="3222282"/>
          </a:xfrm>
          <a:prstGeom prst="rect">
            <a:avLst/>
          </a:prstGeom>
        </p:spPr>
        <p:txBody>
          <a:bodyPr/>
          <a:lstStyle/>
          <a:p>
            <a:pPr marL="342900" indent="-341313">
              <a:lnSpc>
                <a:spcPct val="80000"/>
              </a:lnSpc>
              <a:spcBef>
                <a:spcPts val="1000"/>
              </a:spcBef>
              <a:buFont typeface="Arial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ru-RU" sz="900" b="1" dirty="0">
                <a:latin typeface="+mn-lt"/>
              </a:rPr>
              <a:t> </a:t>
            </a:r>
            <a:endParaRPr lang="en-US" altLang="ru-RU" sz="900" b="1" dirty="0">
              <a:solidFill>
                <a:srgbClr val="000099"/>
              </a:solidFill>
              <a:latin typeface="Corbel" pitchFamily="34" charset="0"/>
            </a:endParaRPr>
          </a:p>
          <a:p>
            <a:pPr marL="342900" indent="-341313">
              <a:lnSpc>
                <a:spcPct val="80000"/>
              </a:lnSpc>
              <a:spcBef>
                <a:spcPts val="1000"/>
              </a:spcBef>
              <a:buFont typeface="Arial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ru-RU" sz="1300" dirty="0">
                <a:solidFill>
                  <a:srgbClr val="000099"/>
                </a:solidFill>
                <a:cs typeface="Arial" pitchFamily="34" charset="0"/>
              </a:rPr>
              <a:t> </a:t>
            </a:r>
            <a:endParaRPr lang="ru-RU" sz="2000" b="1" dirty="0">
              <a:solidFill>
                <a:srgbClr val="0070C0"/>
              </a:solidFill>
            </a:endParaRPr>
          </a:p>
          <a:p>
            <a:pPr>
              <a:defRPr/>
            </a:pP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17452" y="1616886"/>
            <a:ext cx="801858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       </a:t>
            </a:r>
            <a:r>
              <a:rPr lang="ru-RU" sz="2000" dirty="0" smtClean="0">
                <a:solidFill>
                  <a:srgbClr val="C00000"/>
                </a:solidFill>
              </a:rPr>
              <a:t>По всем интересующим Вас вопросам, связанным с поведением социально-психологического тестирования </a:t>
            </a:r>
            <a:r>
              <a:rPr lang="ru-RU" sz="2000" dirty="0" err="1" smtClean="0">
                <a:solidFill>
                  <a:srgbClr val="C00000"/>
                </a:solidFill>
              </a:rPr>
              <a:t>вМАОУ</a:t>
            </a:r>
            <a:r>
              <a:rPr lang="ru-RU" sz="2000" dirty="0" smtClean="0">
                <a:solidFill>
                  <a:srgbClr val="C00000"/>
                </a:solidFill>
              </a:rPr>
              <a:t> «</a:t>
            </a:r>
            <a:r>
              <a:rPr lang="ru-RU" sz="2000" dirty="0" err="1" smtClean="0">
                <a:solidFill>
                  <a:srgbClr val="C00000"/>
                </a:solidFill>
              </a:rPr>
              <a:t>Устанской</a:t>
            </a:r>
            <a:r>
              <a:rPr lang="ru-RU" sz="2000" dirty="0" smtClean="0">
                <a:solidFill>
                  <a:srgbClr val="C00000"/>
                </a:solidFill>
              </a:rPr>
              <a:t> СОШ», можно обращаться к педагогу-психологу</a:t>
            </a:r>
            <a:r>
              <a:rPr lang="ru-RU" sz="2000" dirty="0" smtClean="0"/>
              <a:t> </a:t>
            </a:r>
            <a:r>
              <a:rPr lang="ru-RU" sz="2000" b="1" dirty="0" smtClean="0"/>
              <a:t>Лебедевой Ирине Дмитриевне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hlinkClick r:id="rId3"/>
              </a:rPr>
              <a:t>Тел.: </a:t>
            </a:r>
            <a:r>
              <a:rPr lang="ru-RU" sz="2000" dirty="0" smtClean="0"/>
              <a:t>89524528967</a:t>
            </a:r>
          </a:p>
          <a:p>
            <a:r>
              <a:rPr lang="ru-RU" sz="2000" dirty="0" smtClean="0"/>
              <a:t>Вы можете обратиться к официальным сайтам в сети </a:t>
            </a:r>
            <a:r>
              <a:rPr lang="ru-RU" sz="2000" dirty="0" err="1" smtClean="0"/>
              <a:t>Интернет</a:t>
            </a:r>
            <a:r>
              <a:rPr lang="ru-RU" sz="2000" dirty="0" err="1" smtClean="0"/>
              <a:t>Информация</a:t>
            </a:r>
            <a:r>
              <a:rPr lang="ru-RU" sz="2000" dirty="0" smtClean="0"/>
              <a:t> на сайте.</a:t>
            </a:r>
          </a:p>
          <a:p>
            <a:r>
              <a:rPr lang="ru-RU" sz="2000" dirty="0" smtClean="0"/>
              <a:t>Ссылка на</a:t>
            </a:r>
          </a:p>
          <a:p>
            <a:r>
              <a:rPr lang="ru-RU" sz="2000" dirty="0" smtClean="0"/>
              <a:t>сайт: </a:t>
            </a:r>
            <a:r>
              <a:rPr lang="en-US" sz="2000" u="sng" dirty="0" smtClean="0">
                <a:hlinkClick r:id="rId4"/>
              </a:rPr>
              <a:t>https://cppmsp 52.ru/</a:t>
            </a:r>
            <a:r>
              <a:rPr lang="en-US" sz="2000" u="sng" dirty="0" err="1" smtClean="0">
                <a:hlinkClick r:id="rId4"/>
              </a:rPr>
              <a:t>metodicheskie-rekomendacii</a:t>
            </a:r>
            <a:r>
              <a:rPr lang="ru-RU" sz="2000" dirty="0" smtClean="0"/>
              <a:t>, </a:t>
            </a:r>
            <a:endParaRPr lang="en-US" sz="2000" b="1" u="sng" dirty="0" smtClean="0">
              <a:solidFill>
                <a:srgbClr val="0070C0"/>
              </a:solidFill>
              <a:latin typeface="Liberation Serif" panose="02020603050405020304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/>
              <a:t>Нормативно-правовая документация, формы согласий, памятки, представлены на сайте МАОУ «</a:t>
            </a:r>
            <a:r>
              <a:rPr lang="ru-RU" sz="2000" b="1" dirty="0" err="1" smtClean="0"/>
              <a:t>Устанская</a:t>
            </a:r>
            <a:r>
              <a:rPr lang="ru-RU" sz="2000" b="1" dirty="0" smtClean="0"/>
              <a:t> СОШ» </a:t>
            </a:r>
            <a:r>
              <a:rPr lang="ru-RU" sz="2000" dirty="0" smtClean="0"/>
              <a:t> в разделе </a:t>
            </a:r>
            <a:r>
              <a:rPr lang="ru-RU" sz="2000" dirty="0" smtClean="0">
                <a:hlinkClick r:id="rId5"/>
              </a:rPr>
              <a:t>«</a:t>
            </a:r>
            <a:r>
              <a:rPr lang="ru-RU" sz="2000" dirty="0" smtClean="0"/>
              <a:t>Психолог</a:t>
            </a:r>
            <a:r>
              <a:rPr lang="ru-RU" sz="2000" dirty="0" smtClean="0">
                <a:hlinkClick r:id="rId6"/>
              </a:rPr>
              <a:t>»</a:t>
            </a:r>
            <a:r>
              <a:rPr lang="ru-RU" sz="2000" dirty="0" smtClean="0"/>
              <a:t> для родителей </a:t>
            </a:r>
          </a:p>
          <a:p>
            <a:pPr algn="ctr"/>
            <a:endParaRPr lang="ru-RU" sz="1200" dirty="0" smtClean="0"/>
          </a:p>
          <a:p>
            <a:pPr algn="ctr"/>
            <a:endParaRPr lang="ru-RU" sz="1200" dirty="0" smtClean="0"/>
          </a:p>
          <a:p>
            <a:pPr algn="ctr"/>
            <a:endParaRPr lang="ru-RU" sz="1200" dirty="0" smtClean="0"/>
          </a:p>
          <a:p>
            <a:pPr algn="ctr"/>
            <a:endParaRPr lang="ru-RU" sz="1200" dirty="0" smtClean="0"/>
          </a:p>
          <a:p>
            <a:pPr algn="ctr"/>
            <a:endParaRPr lang="ru-RU" sz="1200" dirty="0" smtClean="0"/>
          </a:p>
          <a:p>
            <a:pPr algn="ctr"/>
            <a:endParaRPr lang="ru-RU" sz="1200" dirty="0" smtClean="0"/>
          </a:p>
          <a:p>
            <a:pPr algn="ctr"/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"/>
          <p:cNvSpPr/>
          <p:nvPr/>
        </p:nvSpPr>
        <p:spPr>
          <a:xfrm>
            <a:off x="479675" y="581530"/>
            <a:ext cx="7920880" cy="446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/>
            <a:r>
              <a:rPr lang="ru-RU" sz="23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  <a:endParaRPr sz="23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20505" y="151180"/>
            <a:ext cx="792010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Управление образования администрации </a:t>
            </a:r>
          </a:p>
          <a:p>
            <a:r>
              <a:rPr lang="ru-RU" b="1" dirty="0" err="1" smtClean="0"/>
              <a:t>Уренского</a:t>
            </a:r>
            <a:r>
              <a:rPr lang="ru-RU" b="1" dirty="0" smtClean="0"/>
              <a:t> муниципального округа Нижегородской области</a:t>
            </a:r>
          </a:p>
          <a:p>
            <a:endParaRPr lang="en-US" b="1" dirty="0" smtClean="0"/>
          </a:p>
          <a:p>
            <a:r>
              <a:rPr lang="ru-RU" b="1" dirty="0" smtClean="0"/>
              <a:t>ПРИКАЗ</a:t>
            </a:r>
          </a:p>
          <a:p>
            <a:endParaRPr lang="en-US" dirty="0" smtClean="0"/>
          </a:p>
          <a:p>
            <a:r>
              <a:rPr lang="en-US" dirty="0" smtClean="0"/>
              <a:t>_</a:t>
            </a:r>
            <a:r>
              <a:rPr lang="en-US" u="sng" dirty="0" smtClean="0"/>
              <a:t>26.08.2024									             №_244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ru-RU" b="1" dirty="0" smtClean="0"/>
              <a:t>О проведении социально-психологического тестирования  обучающихся</a:t>
            </a:r>
          </a:p>
          <a:p>
            <a:r>
              <a:rPr lang="ru-RU" b="1" dirty="0" smtClean="0"/>
              <a:t>в общеобразовательных организациях </a:t>
            </a:r>
            <a:r>
              <a:rPr lang="ru-RU" b="1" dirty="0" err="1" smtClean="0"/>
              <a:t>Уренского</a:t>
            </a:r>
            <a:r>
              <a:rPr lang="ru-RU" b="1" dirty="0" smtClean="0"/>
              <a:t> муниципального округа Нижегородской области в 2024-2025 учебном году</a:t>
            </a:r>
          </a:p>
          <a:p>
            <a:endParaRPr lang="en-US" dirty="0" smtClean="0"/>
          </a:p>
          <a:p>
            <a:r>
              <a:rPr lang="ru-RU" dirty="0" smtClean="0"/>
              <a:t>В соответствии с приказом министерства образования и науки Нижегородской области от 21.08.2024 №</a:t>
            </a:r>
            <a:r>
              <a:rPr lang="en-US" dirty="0" smtClean="0"/>
              <a:t> 316-01-63-21978/24  «</a:t>
            </a:r>
            <a:r>
              <a:rPr lang="ru-RU" dirty="0" smtClean="0"/>
              <a:t>О проведении социально-психологического тестирования обучающихся в общеобразовательных организациях, профессиональных образовательных организациях и образовательных организаций высшего образования в 2024-2025 учебном году</a:t>
            </a:r>
            <a:r>
              <a:rPr lang="en-US" dirty="0" smtClean="0"/>
              <a:t>» </a:t>
            </a:r>
            <a:r>
              <a:rPr lang="ru-RU" dirty="0" smtClean="0"/>
              <a:t>с целью организации профилактики незаконного потребления обучающимися наркотических средств и психотропных веществ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"/>
          <p:cNvSpPr txBox="1">
            <a:spLocks noGrp="1"/>
          </p:cNvSpPr>
          <p:nvPr>
            <p:ph type="body" idx="1"/>
          </p:nvPr>
        </p:nvSpPr>
        <p:spPr>
          <a:xfrm>
            <a:off x="359532" y="1628800"/>
            <a:ext cx="8424936" cy="432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sz="2400" b="1" dirty="0" smtClean="0">
              <a:solidFill>
                <a:srgbClr val="FF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sz="2400" b="1" dirty="0">
              <a:solidFill>
                <a:srgbClr val="FF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Всероссийское мероприятие!</a:t>
            </a:r>
            <a:endParaRPr sz="2400" b="1" dirty="0">
              <a:solidFill>
                <a:srgbClr val="FF0000"/>
              </a:solidFill>
              <a:latin typeface="+mn-lt"/>
            </a:endParaRPr>
          </a:p>
          <a:p>
            <a:pPr marL="0" lvl="0" indent="363538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latin typeface="+mn-lt"/>
                <a:ea typeface="Arial"/>
                <a:cs typeface="Arial"/>
                <a:sym typeface="Arial"/>
              </a:rPr>
              <a:t>Участниками</a:t>
            </a:r>
            <a:r>
              <a:rPr lang="ru-RU" sz="2400" dirty="0" smtClean="0">
                <a:latin typeface="+mn-lt"/>
                <a:ea typeface="Arial"/>
                <a:cs typeface="Arial"/>
                <a:sym typeface="Arial"/>
              </a:rPr>
              <a:t> являются </a:t>
            </a:r>
            <a:r>
              <a:rPr lang="ru-RU" sz="2400" dirty="0">
                <a:latin typeface="+mn-lt"/>
                <a:ea typeface="Arial"/>
                <a:cs typeface="Arial"/>
                <a:sym typeface="Arial"/>
              </a:rPr>
              <a:t>обучающиеся с 7 по 11 класс </a:t>
            </a:r>
            <a:r>
              <a:rPr lang="ru-RU" sz="2400" dirty="0" smtClean="0">
                <a:latin typeface="+mn-lt"/>
                <a:ea typeface="Arial"/>
                <a:cs typeface="Arial"/>
                <a:sym typeface="Arial"/>
              </a:rPr>
              <a:t>(достигшие 13 летнего возраста на момент проведения тестирования и старше), </a:t>
            </a:r>
            <a:endParaRPr sz="2400" dirty="0">
              <a:latin typeface="+mn-lt"/>
            </a:endParaRPr>
          </a:p>
        </p:txBody>
      </p:sp>
      <p:sp>
        <p:nvSpPr>
          <p:cNvPr id="175" name="Google Shape;175;p3"/>
          <p:cNvSpPr txBox="1"/>
          <p:nvPr/>
        </p:nvSpPr>
        <p:spPr>
          <a:xfrm>
            <a:off x="251520" y="190763"/>
            <a:ext cx="8640960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  Социально-психологическое </a:t>
            </a:r>
            <a:r>
              <a:rPr lang="ru-RU" sz="270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тестирование</a:t>
            </a:r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2757349" y="742927"/>
            <a:ext cx="50369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Пройдет в срок  с 27 сентября по  4 октября 2024 года.</a:t>
            </a:r>
          </a:p>
        </p:txBody>
      </p:sp>
    </p:spTree>
    <p:extLst>
      <p:ext uri="{BB962C8B-B14F-4D97-AF65-F5344CB8AC3E}">
        <p14:creationId xmlns="" xmlns:p14="http://schemas.microsoft.com/office/powerpoint/2010/main" val="97241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"/>
          <p:cNvSpPr txBox="1">
            <a:spLocks noGrp="1"/>
          </p:cNvSpPr>
          <p:nvPr>
            <p:ph type="body" idx="1"/>
          </p:nvPr>
        </p:nvSpPr>
        <p:spPr>
          <a:xfrm>
            <a:off x="467544" y="1637592"/>
            <a:ext cx="8424936" cy="432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363538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Целью </a:t>
            </a:r>
            <a:r>
              <a:rPr lang="ru-RU" sz="24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тестирования является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400" i="1" dirty="0" smtClean="0">
                <a:latin typeface="Arial"/>
                <a:ea typeface="Arial"/>
                <a:cs typeface="Arial"/>
                <a:sym typeface="Arial"/>
              </a:rPr>
              <a:t>и</a:t>
            </a:r>
            <a:r>
              <a:rPr lang="ru-RU" i="1" dirty="0" smtClean="0"/>
              <a:t>сследование ориентированное </a:t>
            </a:r>
            <a:r>
              <a:rPr lang="ru-RU" i="1" dirty="0"/>
              <a:t>на выявление отношения подростка к своей жизни, переживанию трудностей, разногласий с другими людьми и жизненных неприятностей, а также их преодолению. Тем самым позволяет оценить процесс становления личности </a:t>
            </a:r>
            <a:r>
              <a:rPr lang="ru-RU" i="1" dirty="0" smtClean="0"/>
              <a:t>обучающегося.</a:t>
            </a:r>
            <a:endParaRPr lang="ru-RU" dirty="0"/>
          </a:p>
          <a:p>
            <a:pPr marL="0" lvl="0" indent="363538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dirty="0"/>
          </a:p>
          <a:p>
            <a:pPr marL="0" lvl="0" indent="363538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dirty="0" smtClean="0"/>
              <a:t>С </a:t>
            </a:r>
            <a:r>
              <a:rPr lang="ru-RU" dirty="0"/>
              <a:t>помощью тестирования так же оценивается вероятность вовлечения подростков в зависимое поведение на основе соотношения факторов риска и факторов защиты, воздействующих на них.</a:t>
            </a:r>
          </a:p>
          <a:p>
            <a:pPr marL="0" lvl="0" indent="363538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</p:txBody>
      </p:sp>
      <p:sp>
        <p:nvSpPr>
          <p:cNvPr id="175" name="Google Shape;175;p3"/>
          <p:cNvSpPr txBox="1"/>
          <p:nvPr/>
        </p:nvSpPr>
        <p:spPr>
          <a:xfrm>
            <a:off x="251520" y="190763"/>
            <a:ext cx="8640960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  Социально-психологическое </a:t>
            </a:r>
            <a:r>
              <a:rPr lang="ru-RU" sz="270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тестирование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Выявляет ли методика СПТ </a:t>
            </a:r>
            <a:b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наркопотребление или наркозависимость? </a:t>
            </a:r>
            <a:endParaRPr dirty="0"/>
          </a:p>
        </p:txBody>
      </p:sp>
      <p:sp>
        <p:nvSpPr>
          <p:cNvPr id="181" name="Google Shape;181;p4"/>
          <p:cNvSpPr txBox="1">
            <a:spLocks noGrp="1"/>
          </p:cNvSpPr>
          <p:nvPr>
            <p:ph type="body" idx="1"/>
          </p:nvPr>
        </p:nvSpPr>
        <p:spPr>
          <a:xfrm>
            <a:off x="251520" y="1700808"/>
            <a:ext cx="8568952" cy="4623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380"/>
              <a:buNone/>
            </a:pPr>
            <a:r>
              <a:rPr lang="ru-RU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Методика  не  может  быть  использована  для </a:t>
            </a:r>
            <a:endParaRPr dirty="0"/>
          </a:p>
          <a:p>
            <a:pPr marL="0" lvl="0" indent="0" algn="ctr" rtl="0">
              <a:spcBef>
                <a:spcPts val="560"/>
              </a:spcBef>
              <a:spcAft>
                <a:spcPts val="0"/>
              </a:spcAft>
              <a:buSzPts val="2380"/>
              <a:buNone/>
            </a:pPr>
            <a:r>
              <a:rPr lang="ru-RU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формулировки  заключения  о  наркотической  или  иной зависимости.  </a:t>
            </a:r>
            <a:endParaRPr dirty="0"/>
          </a:p>
          <a:p>
            <a:pPr marL="131445" indent="0" algn="ctr">
              <a:buNone/>
            </a:pPr>
            <a:endParaRPr lang="ru-RU" sz="28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131445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Данная методика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оценивает степень влияния факторов риска,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которыми сталкиваются или могут столкнуться обучающиеся, и факторы защиты, позволяющие этому противостоять, адаптироваться, повысить психологическую устойчивость.</a:t>
            </a:r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SzPts val="2380"/>
              <a:buNone/>
            </a:pPr>
            <a:r>
              <a:rPr lang="ru-RU" sz="2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274320" lvl="0" indent="-27432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r>
              <a:rPr lang="ru-RU" sz="27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Какие результаты тестирования станут известны в образовательной организации? </a:t>
            </a:r>
            <a:endParaRPr/>
          </a:p>
        </p:txBody>
      </p:sp>
      <p:sp>
        <p:nvSpPr>
          <p:cNvPr id="187" name="Google Shape;187;p5"/>
          <p:cNvSpPr txBox="1">
            <a:spLocks noGrp="1"/>
          </p:cNvSpPr>
          <p:nvPr>
            <p:ph type="body" idx="1"/>
          </p:nvPr>
        </p:nvSpPr>
        <p:spPr>
          <a:xfrm>
            <a:off x="301752" y="1571010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 algn="just">
              <a:lnSpc>
                <a:spcPct val="90000"/>
              </a:lnSpc>
              <a:spcBef>
                <a:spcPts val="0"/>
              </a:spcBef>
              <a:buSzPts val="2202"/>
              <a:buAutoNum type="arabicPeriod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Все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результаты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тестирования </a:t>
            </a:r>
            <a:r>
              <a:rPr 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деперсонифицированы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!!!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Никто из сотрудников и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руководства образовательной организации не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сможет узнать индивидуальные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результаты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обучающегося.</a:t>
            </a:r>
          </a:p>
          <a:p>
            <a:pPr marL="514350" lvl="0" indent="-514350" algn="just">
              <a:lnSpc>
                <a:spcPct val="90000"/>
              </a:lnSpc>
              <a:spcBef>
                <a:spcPts val="0"/>
              </a:spcBef>
              <a:buSzPts val="2202"/>
              <a:buAutoNum type="arabicPeriod"/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514350" lvl="0" indent="-514350" algn="just">
              <a:lnSpc>
                <a:spcPct val="90000"/>
              </a:lnSpc>
              <a:spcBef>
                <a:spcPts val="0"/>
              </a:spcBef>
              <a:buSzPts val="2202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информация о том, какой код присвоен тестируемому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только психолог образовательной организации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соблюдение конфиденциальности данной информации охраняется законом РФ (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ответственность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(согласно ст. 13.11 КоАП РФ), 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уголовная ответственность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(137, 140, 272 ст. УК РФ), 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гражданско-правовая ответственность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(ст. 15, 151 Гражданского кодекса, ст. 24 закона «О персональных данных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"/>
          <p:cNvSpPr txBox="1">
            <a:spLocks noGrp="1"/>
          </p:cNvSpPr>
          <p:nvPr>
            <p:ph type="title"/>
          </p:nvPr>
        </p:nvSpPr>
        <p:spPr>
          <a:xfrm>
            <a:off x="301752" y="325315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В чем заключается конфиденциальность </a:t>
            </a:r>
            <a:b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проведения тестирования? </a:t>
            </a:r>
            <a:endParaRPr dirty="0"/>
          </a:p>
        </p:txBody>
      </p:sp>
      <p:sp>
        <p:nvSpPr>
          <p:cNvPr id="193" name="Google Shape;193;p6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22"/>
              <a:buNone/>
            </a:pPr>
            <a:r>
              <a:rPr lang="ru-RU" sz="2497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Все результаты тестирования строго конфиденциальны! </a:t>
            </a:r>
            <a:endParaRPr sz="2497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ru-RU" sz="2497" dirty="0" smtClean="0">
                <a:latin typeface="Arial"/>
                <a:ea typeface="Arial"/>
                <a:cs typeface="Arial"/>
                <a:sym typeface="Arial"/>
              </a:rPr>
              <a:t>Каждому </a:t>
            </a: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обучающемуся присваивается индивидуальный код участника, который делает невозможным персонификацию данных. </a:t>
            </a:r>
            <a:endParaRPr dirty="0"/>
          </a:p>
          <a:p>
            <a:pPr marL="274320" lvl="0" indent="-274320" algn="just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Список индивидуальных кодов и соответствующих им фамилий хранится в образовательной организации в соответствии с Федеральным законом от 27 июля 2007 г. № 152-ФЗ «О персональных данных». </a:t>
            </a:r>
            <a:endParaRPr dirty="0"/>
          </a:p>
          <a:p>
            <a:pPr marL="274320" lvl="0" indent="-274320" algn="just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Персональные результаты могут быть </a:t>
            </a:r>
            <a:r>
              <a:rPr lang="ru-RU" sz="2497" b="1" dirty="0">
                <a:latin typeface="Arial"/>
                <a:ea typeface="Arial"/>
                <a:cs typeface="Arial"/>
                <a:sym typeface="Arial"/>
              </a:rPr>
              <a:t>доступны</a:t>
            </a: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 только трем лицам: </a:t>
            </a:r>
            <a:r>
              <a:rPr lang="ru-RU" sz="2497" b="1" dirty="0">
                <a:latin typeface="Arial"/>
                <a:ea typeface="Arial"/>
                <a:cs typeface="Arial"/>
                <a:sym typeface="Arial"/>
              </a:rPr>
              <a:t>родителю, ребенку и педагогу-психологу.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9036496" cy="987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2200"/>
              <a:buFont typeface="Arial"/>
              <a:buNone/>
            </a:pPr>
            <a:r>
              <a:rPr lang="ru-RU" sz="22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Какие результаты будут получены Вами и вашим ребенком после проведения тестирования? </a:t>
            </a:r>
            <a:endParaRPr sz="24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7"/>
          <p:cNvSpPr txBox="1">
            <a:spLocks noGrp="1"/>
          </p:cNvSpPr>
          <p:nvPr>
            <p:ph type="body" idx="1"/>
          </p:nvPr>
        </p:nvSpPr>
        <p:spPr>
          <a:xfrm>
            <a:off x="336921" y="1544632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2295"/>
              <a:buNone/>
            </a:pPr>
            <a:r>
              <a:rPr lang="ru-RU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Основной принцип при сообщении результатов: </a:t>
            </a:r>
            <a:endParaRPr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rPr lang="ru-RU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«не навреди</a:t>
            </a:r>
            <a:r>
              <a:rPr lang="ru-RU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!»</a:t>
            </a:r>
            <a:endParaRPr dirty="0"/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завершению тестирования, после обработки результатов, обучающиеся или родители (законные представители) могут обратиться за получением кратких результатов теста и при необходимости получить более подробные рекомендации по минимизации влияния факторов риска и актуализации факторов защиты к психологу образовательной организации.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8"/>
          <p:cNvSpPr txBox="1">
            <a:spLocks noGrp="1"/>
          </p:cNvSpPr>
          <p:nvPr>
            <p:ph type="title"/>
          </p:nvPr>
        </p:nvSpPr>
        <p:spPr>
          <a:xfrm>
            <a:off x="179512" y="188640"/>
            <a:ext cx="8784976" cy="936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Arial"/>
              <a:buNone/>
            </a:pPr>
            <a:r>
              <a:rPr lang="ru-RU" sz="21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Могут ли результаты социально-психологического тестирования отрицательно повлиять на репутацию ребенка или осложнить его жизнь в дальнейшем? </a:t>
            </a:r>
            <a:endParaRPr/>
          </a:p>
        </p:txBody>
      </p:sp>
      <p:sp>
        <p:nvSpPr>
          <p:cNvPr id="205" name="Google Shape;205;p8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2380"/>
              <a:buFont typeface="Noto Sans Symbols"/>
              <a:buChar char="✔"/>
            </a:pPr>
            <a:r>
              <a:rPr lang="ru-RU" sz="28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Методика  СПТ  не  выявляет  наркопотребление </a:t>
            </a:r>
            <a:r>
              <a:rPr lang="ru-RU" sz="2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или наркозависимость. В ней нет ни одного вопроса об  употреблении  наркотических  средств  и психотропных веществ. </a:t>
            </a:r>
            <a:endParaRPr sz="2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spcBef>
                <a:spcPts val="540"/>
              </a:spcBef>
              <a:spcAft>
                <a:spcPts val="0"/>
              </a:spcAft>
              <a:buSzPts val="2295"/>
              <a:buFont typeface="Noto Sans Symbols"/>
              <a:buChar char="✔"/>
            </a:pPr>
            <a:r>
              <a:rPr lang="ru-RU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b="1" dirty="0">
                <a:latin typeface="Arial"/>
                <a:ea typeface="Arial"/>
                <a:cs typeface="Arial"/>
                <a:sym typeface="Arial"/>
              </a:rPr>
              <a:t>Методика является опросом мнений и не оценивает самих детей!</a:t>
            </a:r>
            <a:r>
              <a:rPr lang="ru-RU" dirty="0">
                <a:latin typeface="Arial"/>
                <a:ea typeface="Arial"/>
                <a:cs typeface="Arial"/>
                <a:sym typeface="Arial"/>
              </a:rPr>
              <a:t> Таким образом, оцениваются не дети, а социально-психологические  условия,  в  которых  они находятся. 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877</Words>
  <Application>Microsoft Office PowerPoint</Application>
  <PresentationFormat>Экран (4:3)</PresentationFormat>
  <Paragraphs>101</Paragraphs>
  <Slides>17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Официальная</vt:lpstr>
      <vt:lpstr>Муниципальное автономное общеобразовательное учреждение  «Устанская средняя  общеобразовательная школа» Социально-психологическое тестирование</vt:lpstr>
      <vt:lpstr>Слайд 2</vt:lpstr>
      <vt:lpstr>Слайд 3</vt:lpstr>
      <vt:lpstr>Слайд 4</vt:lpstr>
      <vt:lpstr>Выявляет ли методика СПТ  наркопотребление или наркозависимость? </vt:lpstr>
      <vt:lpstr>Какие результаты тестирования станут известны в образовательной организации? </vt:lpstr>
      <vt:lpstr> В чем заключается конфиденциальность  проведения тестирования? </vt:lpstr>
      <vt:lpstr> Какие результаты будут получены Вами и вашим ребенком после проведения тестирования? </vt:lpstr>
      <vt:lpstr>Могут ли результаты социально-психологического тестирования отрицательно повлиять на репутацию ребенка или осложнить его жизнь в дальнейшем? </vt:lpstr>
      <vt:lpstr>На основании чего делаются выводы в методике СПТ ? </vt:lpstr>
      <vt:lpstr>Что такое «факторы риска»? </vt:lpstr>
      <vt:lpstr> Что такое «факторы защиты»? </vt:lpstr>
      <vt:lpstr>Как проходит тестирование?</vt:lpstr>
      <vt:lpstr>Правила нахождения родителей на тестировании</vt:lpstr>
      <vt:lpstr>Что может получить участник социально-психологического тестирования?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Социально-психологическое тестирование  по единой методике</dc:title>
  <dc:creator>Специалист</dc:creator>
  <cp:lastModifiedBy>Пользователь</cp:lastModifiedBy>
  <cp:revision>21</cp:revision>
  <dcterms:created xsi:type="dcterms:W3CDTF">2019-09-20T06:39:24Z</dcterms:created>
  <dcterms:modified xsi:type="dcterms:W3CDTF">2024-09-11T20:03:46Z</dcterms:modified>
</cp:coreProperties>
</file>